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handoutMasterIdLst>
    <p:handoutMasterId r:id="rId27"/>
  </p:handoutMasterIdLst>
  <p:sldIdLst>
    <p:sldId id="313" r:id="rId3"/>
    <p:sldId id="375" r:id="rId4"/>
    <p:sldId id="458" r:id="rId5"/>
    <p:sldId id="379" r:id="rId6"/>
    <p:sldId id="460" r:id="rId7"/>
    <p:sldId id="461" r:id="rId8"/>
    <p:sldId id="462" r:id="rId9"/>
    <p:sldId id="463" r:id="rId10"/>
    <p:sldId id="464" r:id="rId11"/>
    <p:sldId id="465" r:id="rId12"/>
    <p:sldId id="468" r:id="rId13"/>
    <p:sldId id="469" r:id="rId14"/>
    <p:sldId id="475" r:id="rId15"/>
    <p:sldId id="476" r:id="rId16"/>
    <p:sldId id="470" r:id="rId17"/>
    <p:sldId id="471" r:id="rId18"/>
    <p:sldId id="477" r:id="rId19"/>
    <p:sldId id="478" r:id="rId20"/>
    <p:sldId id="473" r:id="rId21"/>
    <p:sldId id="472" r:id="rId22"/>
    <p:sldId id="479" r:id="rId23"/>
    <p:sldId id="438" r:id="rId24"/>
    <p:sldId id="480" r:id="rId25"/>
  </p:sldIdLst>
  <p:sldSz cx="12195175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000"/>
    <a:srgbClr val="003399"/>
    <a:srgbClr val="FFFFFF"/>
    <a:srgbClr val="DDDDDD"/>
    <a:srgbClr val="662C5B"/>
    <a:srgbClr val="000000"/>
    <a:srgbClr val="660033"/>
    <a:srgbClr val="CC0066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1" autoAdjust="0"/>
    <p:restoredTop sz="93238" autoAdjust="0"/>
  </p:normalViewPr>
  <p:slideViewPr>
    <p:cSldViewPr>
      <p:cViewPr varScale="1">
        <p:scale>
          <a:sx n="62" d="100"/>
          <a:sy n="62" d="100"/>
        </p:scale>
        <p:origin x="820" y="68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58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22F73B2-7CF1-4832-BF09-2E3D082F4856}" type="datetimeFigureOut">
              <a:rPr lang="en-US" smtClean="0"/>
              <a:pPr/>
              <a:t>3/25/2023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702B329-9B4F-43B9-920A-39268306AF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632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AEDA5C1-9818-47C9-A79E-B4D4158DD3E3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D498802-2017-4E9A-A8AF-781802F703C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224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963" y="153144"/>
            <a:ext cx="11714212" cy="1115616"/>
          </a:xfrm>
          <a:solidFill>
            <a:schemeClr val="bg1"/>
          </a:solidFill>
          <a:ln w="57150">
            <a:noFill/>
          </a:ln>
        </p:spPr>
        <p:txBody>
          <a:bodyPr>
            <a:normAutofit/>
          </a:bodyPr>
          <a:lstStyle>
            <a:lvl1pPr algn="l">
              <a:defRPr sz="5400" b="1">
                <a:solidFill>
                  <a:schemeClr val="tx1">
                    <a:lumMod val="95000"/>
                    <a:lumOff val="5000"/>
                  </a:schemeClr>
                </a:solidFill>
                <a:latin typeface="Rockwell Condensed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0886060" y="6375030"/>
            <a:ext cx="1045349" cy="425127"/>
          </a:xfrm>
          <a:prstGeom prst="rect">
            <a:avLst/>
          </a:prstGeom>
          <a:solidFill>
            <a:srgbClr val="F7F7F7">
              <a:alpha val="45098"/>
            </a:srgbClr>
          </a:solidFill>
        </p:spPr>
        <p:txBody>
          <a:bodyPr vert="horz" lIns="91440" tIns="45720" rIns="91440" bIns="45720" rtlCol="0" anchor="ctr"/>
          <a:lstStyle>
            <a:lvl1pPr>
              <a:defRPr sz="1400" b="1">
                <a:solidFill>
                  <a:schemeClr val="tx1">
                    <a:lumMod val="95000"/>
                    <a:lumOff val="5000"/>
                  </a:schemeClr>
                </a:solidFill>
                <a:latin typeface="Georgia" pitchFamily="18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E708FE-ED12-4ACB-81C9-F40A112777FF}" type="slidenum">
              <a:rPr kumimoji="0" lang="en-GB" sz="40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412" y="1412776"/>
            <a:ext cx="11716352" cy="4824536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4000">
                <a:latin typeface="Rockwell" pitchFamily="18" charset="0"/>
              </a:defRPr>
            </a:lvl1pPr>
            <a:lvl2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§"/>
              <a:defRPr sz="3600">
                <a:solidFill>
                  <a:srgbClr val="7A0000"/>
                </a:solidFill>
                <a:latin typeface="Rockwell" pitchFamily="18" charset="0"/>
              </a:defRPr>
            </a:lvl2pPr>
            <a:lvl3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Calibri" pitchFamily="34" charset="0"/>
              <a:buChar char="‒"/>
              <a:defRPr sz="3200">
                <a:solidFill>
                  <a:schemeClr val="accent4">
                    <a:lumMod val="50000"/>
                  </a:schemeClr>
                </a:solidFill>
                <a:latin typeface="Rockwell" pitchFamily="18" charset="0"/>
              </a:defRPr>
            </a:lvl3pPr>
            <a:lvl4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defRPr sz="2800">
                <a:latin typeface="Rockwell" pitchFamily="18" charset="0"/>
              </a:defRPr>
            </a:lvl4pPr>
            <a:lvl5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2800">
                <a:latin typeface="Rockwell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19" name="Straight Connector 18"/>
          <p:cNvCxnSpPr/>
          <p:nvPr userDrawn="1"/>
        </p:nvCxnSpPr>
        <p:spPr>
          <a:xfrm flipV="1">
            <a:off x="8689876" y="1340768"/>
            <a:ext cx="1800001" cy="0"/>
          </a:xfrm>
          <a:prstGeom prst="line">
            <a:avLst/>
          </a:prstGeom>
          <a:ln w="28575">
            <a:solidFill>
              <a:srgbClr val="662C5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V="1">
            <a:off x="10526061" y="1340768"/>
            <a:ext cx="719999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11282245" y="1340768"/>
            <a:ext cx="71999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4588" y="6400800"/>
            <a:ext cx="1575050" cy="427863"/>
          </a:xfrm>
        </p:spPr>
        <p:txBody>
          <a:bodyPr/>
          <a:lstStyle>
            <a:lvl1pPr>
              <a:defRPr sz="2400">
                <a:solidFill>
                  <a:srgbClr val="FF0000"/>
                </a:solidFill>
                <a:latin typeface="Monotype Corsiva" panose="03010101010201010101" pitchFamily="66" charset="0"/>
              </a:defRPr>
            </a:lvl1pPr>
          </a:lstStyle>
          <a:p>
            <a:fld id="{6462E69B-9B3B-437C-9ADF-D56F423A0581}" type="datetimeFigureOut">
              <a:rPr lang="en-GB" smtClean="0"/>
              <a:pPr/>
              <a:t>25/03/2023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41502" y="274643"/>
            <a:ext cx="2743914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759" y="274643"/>
            <a:ext cx="802849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E69B-9B3B-437C-9ADF-D56F423A058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EC63-AC9E-491C-B008-E83D881192C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3" y="2130429"/>
            <a:ext cx="10366375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757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5" y="4406904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5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4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788" y="1600204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79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79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5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5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61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4"/>
            <a:ext cx="681831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61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776" y="4800600"/>
            <a:ext cx="731678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776" y="612775"/>
            <a:ext cx="731678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776" y="5367338"/>
            <a:ext cx="731678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336" y="4406905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336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E69B-9B3B-437C-9ADF-D56F423A058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EC63-AC9E-491C-B008-E83D881192C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42375" y="274642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2" y="274642"/>
            <a:ext cx="8080374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759" y="1600205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214" y="1600205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E69B-9B3B-437C-9ADF-D56F423A058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EC63-AC9E-491C-B008-E83D881192C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983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983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E69B-9B3B-437C-9ADF-D56F423A058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EC63-AC9E-491C-B008-E83D881192C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E69B-9B3B-437C-9ADF-D56F423A058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EC63-AC9E-491C-B008-E83D881192C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E69B-9B3B-437C-9ADF-D56F423A058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EC63-AC9E-491C-B008-E83D881192C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762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974" y="273055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762" y="1435103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E69B-9B3B-437C-9ADF-D56F423A058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EC63-AC9E-491C-B008-E83D881192C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341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341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341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E69B-9B3B-437C-9ADF-D56F423A058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EC63-AC9E-491C-B008-E83D881192C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E69B-9B3B-437C-9ADF-D56F423A058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EC63-AC9E-491C-B008-E83D881192C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759" y="1600205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760" y="6356355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2E69B-9B3B-437C-9ADF-D56F423A058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6685" y="6356355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875" y="6356355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FEC63-AC9E-491C-B008-E83D881192CD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597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597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2" y="6356354"/>
            <a:ext cx="28463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7188" y="6356354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189" y="6356354"/>
            <a:ext cx="28463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jpe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ibm.com/blogs/insights-on-business/consumer-products/2-5-quintillion-bytes-of-data-created-every-day-how-does-cpg-retail-manage-it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2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F:\New folder\Capture 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937"/>
            <a:ext cx="12195174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63587" y="1600200"/>
            <a:ext cx="10515600" cy="1604168"/>
          </a:xfrm>
          <a:prstGeom prst="rect">
            <a:avLst/>
          </a:prstGeom>
          <a:solidFill>
            <a:schemeClr val="bg1">
              <a:alpha val="84000"/>
            </a:schemeClr>
          </a:solidFill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Rockwell Condensed" pitchFamily="18" charset="0"/>
                <a:ea typeface="+mj-ea"/>
                <a:cs typeface="Times New Roman" pitchFamily="18" charset="0"/>
              </a:defRPr>
            </a:lvl1pPr>
          </a:lstStyle>
          <a:p>
            <a:pPr algn="ctr"/>
            <a:r>
              <a:rPr lang="en-US" sz="2800" dirty="0">
                <a:solidFill>
                  <a:srgbClr val="002060"/>
                </a:solidFill>
                <a:latin typeface="Garamond" pitchFamily="18" charset="0"/>
              </a:rPr>
              <a:t>ACQUIRING NASCENT SKILLS FOR EMERGING OIL AND GAS OPPORTUNITIES: DATA ANALYTICS, MACHINE LEARNING AND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427341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1905000"/>
            <a:ext cx="4988644" cy="246221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Mathematics and Statistics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Matrix (linear) algebra: forms the basis of many ML techniques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Multivariable calculus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Data distributions, statistical estimators, hypothesis tests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Acquiring Nascent Skills for 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KNOWLEDE BASE</a:t>
            </a:r>
          </a:p>
        </p:txBody>
      </p:sp>
      <p:pic>
        <p:nvPicPr>
          <p:cNvPr id="6" name="Picture 5" descr="https://i0.wp.com/blog.udacity.com/wp-content/uploads/2014/11/Data-Science-Skills-Udacity-Multivariable-Calculus-and-Linear-Algebra.png?resize=100%2C100&amp;ssl=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987" y="19812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Data Science Skills - Statistics - Udacity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737" y="3346669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Data Scienct Skills - Programming- Udacity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387" y="22098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478587" y="1348650"/>
            <a:ext cx="46482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ct val="100000"/>
            </a:pP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Computer Programming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Often, there will be the need to write codes to implement workflows for specific datasets and objectives.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For automation and flexibility 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Statistical programming language like R and data querying language (SQL) </a:t>
            </a:r>
          </a:p>
          <a:p>
            <a:pPr marL="342900" indent="-342900">
              <a:lnSpc>
                <a:spcPct val="150000"/>
              </a:lnSpc>
              <a:buSzPct val="100000"/>
              <a:buBlip>
                <a:blip r:embed="rId3"/>
              </a:buBlip>
            </a:pPr>
            <a:endParaRPr lang="en-US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1078" y="4525946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buSzPct val="100000"/>
            </a:pP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Data Visualization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Turning numeric data to visual objects aids communication and decision making process.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Understanding the principles of visual encoding of data.</a:t>
            </a:r>
          </a:p>
        </p:txBody>
      </p:sp>
      <p:pic>
        <p:nvPicPr>
          <p:cNvPr id="12" name="Picture 11" descr="Data Science Skills - Data Visualization &amp; Communication - Udacity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865" y="4953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8802687" y="4525946"/>
            <a:ext cx="2857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aramond" panose="02020404030301010803" pitchFamily="18" charset="0"/>
              </a:rPr>
              <a:t>Creativity, critical and intuitive thinking, and problem solving skills also needed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0187" y="914400"/>
            <a:ext cx="899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Certain domains of knowledge are necessary to attain competence in DA, ML &amp; AI</a:t>
            </a:r>
          </a:p>
        </p:txBody>
      </p:sp>
    </p:spTree>
    <p:extLst>
      <p:ext uri="{BB962C8B-B14F-4D97-AF65-F5344CB8AC3E}">
        <p14:creationId xmlns:p14="http://schemas.microsoft.com/office/powerpoint/2010/main" val="440095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5141044" cy="609397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buSzPct val="100000"/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The oil and gas sector is prolific in data generation and measurements.</a:t>
            </a:r>
          </a:p>
          <a:p>
            <a:pPr>
              <a:buSzPct val="100000"/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Data items include: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Seismic surveys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Well logs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Core data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Fluid data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Pressure and temperature data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Production test data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Production and injection data – volumes, rates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Drilling performance data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Pipeline inspection data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Equipment maintenance and failure data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Crude trading data</a:t>
            </a:r>
          </a:p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Acquiring Nascent Skills for 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OIL AND GAS APPLICATIONS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545964" y="1628775"/>
            <a:ext cx="6038023" cy="4543425"/>
            <a:chOff x="4880165" y="1066800"/>
            <a:chExt cx="6038023" cy="45434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0165" y="1524000"/>
              <a:ext cx="1133474" cy="790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4788" y="1066800"/>
              <a:ext cx="1201782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9387" y="1610347"/>
              <a:ext cx="1165275" cy="904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7" y="2667000"/>
              <a:ext cx="1316691" cy="1119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587" y="2630995"/>
              <a:ext cx="1315408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1135" y="3388424"/>
              <a:ext cx="1367053" cy="1021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6706" y="3982402"/>
              <a:ext cx="1807596" cy="102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2187" y="4724400"/>
              <a:ext cx="1414463" cy="885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4"/>
          <p:cNvSpPr/>
          <p:nvPr/>
        </p:nvSpPr>
        <p:spPr>
          <a:xfrm>
            <a:off x="4916700" y="851009"/>
            <a:ext cx="23968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SzPct val="100000"/>
            </a:pP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Oil and Gas Data</a:t>
            </a:r>
          </a:p>
        </p:txBody>
      </p:sp>
    </p:spTree>
    <p:extLst>
      <p:ext uri="{BB962C8B-B14F-4D97-AF65-F5344CB8AC3E}">
        <p14:creationId xmlns:p14="http://schemas.microsoft.com/office/powerpoint/2010/main" val="3567199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6512644" cy="446276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Applications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Resource estimation – using AI to predict reserves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Subsurface modeling and analysis – using ML to find correlations among geological variables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Wells analysis – historical and real-time well data analysis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In-fill drilling – using AI to optimize number and locations of wells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Well trajectory optimization – sensors and AI tools</a:t>
            </a:r>
          </a:p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Acquiring Nascent Skills for Emerging Oil &amp; Gas Opportunities: Data Analytics, Machine Learning &amp; Artificial Intelligence</a:t>
            </a:r>
          </a:p>
          <a:p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OIL AND GAS APPLICATIONS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046" y="2057400"/>
            <a:ext cx="5369442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3771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6969844" cy="384720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Applications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Drill bit performance monitoring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Fluid properties – using ML algorithms to develop correlations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Production optimization – using computer vision to analyse 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Equipment monitoring and maintenance – pumps, compressors; using AI to predict unexpected failures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Crude logistics and trading – oil grade data, price and market data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Acquiring Nascent Skills for 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OIL AND GAS APPLICATIONS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187" y="1412242"/>
            <a:ext cx="4267200" cy="3540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217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6207844" cy="35394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Applications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Investment portfolio management – using AI/ML to evaluate opportunities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Health, Safety and Environment – using AI/ML to perform root cause analysis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Inventory management – using AI/ML to predict demands, stock levels, warehouse utilization </a:t>
            </a:r>
            <a:r>
              <a:rPr lang="en-US" sz="2000" dirty="0" err="1">
                <a:solidFill>
                  <a:srgbClr val="002060"/>
                </a:solidFill>
                <a:latin typeface="Garamond" panose="02020404030301010803" pitchFamily="18" charset="0"/>
              </a:rPr>
              <a:t>etc</a:t>
            </a: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Finance – using AL/ML for cost allocations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Acquiring Nascent Skills for 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OIL AND GAS APPLICATIONS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294" y="1371600"/>
            <a:ext cx="5454671" cy="41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660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2775" y="852071"/>
            <a:ext cx="10666412" cy="477053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Company Examples</a:t>
            </a:r>
          </a:p>
          <a:p>
            <a:pPr marL="342900" indent="-342900">
              <a:lnSpc>
                <a:spcPct val="30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Baker Hughes &amp; NVIDIA – to use AI-based  to help clients gain insights from data</a:t>
            </a:r>
          </a:p>
          <a:p>
            <a:pPr marL="342900" indent="-342900">
              <a:lnSpc>
                <a:spcPct val="30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Total and Google – AI systems to help geologists interpret subsurface images</a:t>
            </a:r>
          </a:p>
          <a:p>
            <a:pPr marL="342900" indent="-342900">
              <a:lnSpc>
                <a:spcPct val="30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ExxonMobil and MIT – autonomous underwater exploration robots</a:t>
            </a:r>
          </a:p>
          <a:p>
            <a:pPr marL="342900" indent="-342900">
              <a:lnSpc>
                <a:spcPct val="30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BP invested in start-up Belmont Tech – developing a geoscience platform  - “Sandy”</a:t>
            </a:r>
          </a:p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Acquiring Nascent Skills for 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OIL AND GAS APPLICATIONS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87" y="1321880"/>
            <a:ext cx="69154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7" y="1321880"/>
            <a:ext cx="62041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2147890"/>
            <a:ext cx="485774" cy="480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909" y="2284567"/>
            <a:ext cx="392764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88" y="3255170"/>
            <a:ext cx="604200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94" y="3124200"/>
            <a:ext cx="461962" cy="462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26" y="3981846"/>
            <a:ext cx="390524" cy="51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66" y="4244803"/>
            <a:ext cx="910159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6679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11160844" cy="415498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Working Platforms</a:t>
            </a:r>
          </a:p>
          <a:p>
            <a:pPr>
              <a:buSzPct val="100000"/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Here are some platforms on which DA/ML/AI workflows can be implemented. Most of them are open source platforms</a:t>
            </a:r>
          </a:p>
          <a:p>
            <a:pPr>
              <a:buSzPct val="100000"/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R – a statistical programming environment – preferred for data science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Python – a programming environment – popular among data science practitioner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SAS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SQL – database management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IBM Watson – AI platform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Acquiring Nascent Skills for 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HOW TO ACQUIRE THE SKILLS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7" y="1828800"/>
            <a:ext cx="923924" cy="705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787" y="2743200"/>
            <a:ext cx="16383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87" y="3276600"/>
            <a:ext cx="1090612" cy="59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3876075"/>
            <a:ext cx="1222819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87" y="4724400"/>
            <a:ext cx="20764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810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11160844" cy="458587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Working Platforms</a:t>
            </a:r>
          </a:p>
          <a:p>
            <a:pPr algn="ctr">
              <a:buSzPct val="100000"/>
            </a:pPr>
            <a:endParaRPr lang="en-US" sz="2400" dirty="0">
              <a:solidFill>
                <a:srgbClr val="FF0000"/>
              </a:solidFill>
              <a:latin typeface="Garamond" panose="02020404030301010803" pitchFamily="18" charset="0"/>
            </a:endParaRPr>
          </a:p>
          <a:p>
            <a:pPr algn="ctr">
              <a:buSzPct val="100000"/>
            </a:pPr>
            <a:endParaRPr lang="en-US" sz="2400" dirty="0">
              <a:solidFill>
                <a:srgbClr val="FF000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 err="1">
                <a:solidFill>
                  <a:srgbClr val="002060"/>
                </a:solidFill>
                <a:latin typeface="Garamond" panose="02020404030301010803" pitchFamily="18" charset="0"/>
              </a:rPr>
              <a:t>Scikit</a:t>
            </a: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-learn – ML platform on Python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ggplot2 – visualization in R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 err="1">
                <a:solidFill>
                  <a:srgbClr val="002060"/>
                </a:solidFill>
                <a:latin typeface="Garamond" panose="02020404030301010803" pitchFamily="18" charset="0"/>
              </a:rPr>
              <a:t>Matplotlib</a:t>
            </a: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 – visualization in Python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Apache Hadoop – Big data platform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Apache Spark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Tableau – analytics and data visualization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Acquiring Nascent Skills for 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HOW TO ACQUIRE THE SKILLS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88" y="1676401"/>
            <a:ext cx="1828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87" y="2320713"/>
            <a:ext cx="833437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24" y="3194112"/>
            <a:ext cx="1695449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728" y="3810000"/>
            <a:ext cx="1443037" cy="634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7" y="4267199"/>
            <a:ext cx="1895475" cy="672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267" y="4868955"/>
            <a:ext cx="2112011" cy="825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521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11160844" cy="360098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Working Platforms</a:t>
            </a:r>
          </a:p>
          <a:p>
            <a:pPr algn="ctr">
              <a:buSzPct val="100000"/>
            </a:pPr>
            <a:endParaRPr lang="en-US" sz="2400" dirty="0">
              <a:solidFill>
                <a:srgbClr val="FF000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Google Analytics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 err="1">
                <a:solidFill>
                  <a:srgbClr val="002060"/>
                </a:solidFill>
                <a:latin typeface="Garamond" panose="02020404030301010803" pitchFamily="18" charset="0"/>
              </a:rPr>
              <a:t>MSExcel</a:t>
            </a: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 err="1">
                <a:solidFill>
                  <a:srgbClr val="002060"/>
                </a:solidFill>
                <a:latin typeface="Garamond" panose="02020404030301010803" pitchFamily="18" charset="0"/>
              </a:rPr>
              <a:t>Knime</a:t>
            </a: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Weka</a:t>
            </a:r>
          </a:p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Acquiring Nascent Skills for 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HOW TO ACQUIRE THE SKILLS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187" y="1371600"/>
            <a:ext cx="2049102" cy="725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87" y="2163853"/>
            <a:ext cx="1476374" cy="579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87" y="2806452"/>
            <a:ext cx="676274" cy="500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74" y="3441476"/>
            <a:ext cx="847723" cy="785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3118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11160844" cy="477053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Learning Resources</a:t>
            </a:r>
          </a:p>
          <a:p>
            <a:pPr>
              <a:buSzPct val="100000"/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There is abundance of learning resources from which DA, ML &amp; AI skills could be learnt. Many of these resources are open access.  You could earn recognized certificates and badges on some of these platforms </a:t>
            </a:r>
          </a:p>
          <a:p>
            <a:pPr>
              <a:buSzPct val="100000"/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Data Camp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Coursera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IBM – Digital Nation Africa</a:t>
            </a:r>
          </a:p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Acquiring Nascent Skills for 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CONCLUSION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280" y="1993773"/>
            <a:ext cx="46482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7" y="3200400"/>
            <a:ext cx="1500187" cy="1465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587" y="4191000"/>
            <a:ext cx="34861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342" y="2209800"/>
            <a:ext cx="4144867" cy="235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0522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1" y="0"/>
            <a:ext cx="12195175" cy="1219200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Acquiring Nascent Skills for Emerging Oil &amp; Gas Opportunities: Data Analytics, Machine Learning &amp; Artificial Intelligence</a:t>
            </a:r>
          </a:p>
          <a:p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OUTLINE</a:t>
            </a:r>
          </a:p>
        </p:txBody>
      </p:sp>
      <p:sp>
        <p:nvSpPr>
          <p:cNvPr id="7" name="Rectangle 6"/>
          <p:cNvSpPr/>
          <p:nvPr/>
        </p:nvSpPr>
        <p:spPr>
          <a:xfrm>
            <a:off x="1144587" y="1450538"/>
            <a:ext cx="3581400" cy="129266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Blip>
                <a:blip r:embed="rId2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DA, ML &amp; AI: What are they?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Data Analytics (DA)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Machine Learning (ML)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Artificial Intelligence (AI)</a:t>
            </a:r>
          </a:p>
        </p:txBody>
      </p:sp>
      <p:pic>
        <p:nvPicPr>
          <p:cNvPr id="2050" name="Picture 2" descr="http://wsfcs.k12.nc.us/cms/lib/NC01001395/Centricity/Domain/926/Pictures/course_outlin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127" y="1547156"/>
            <a:ext cx="28956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29396" y="1220720"/>
            <a:ext cx="3453591" cy="4001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buSzPct val="100000"/>
              <a:buBlip>
                <a:blip r:embed="rId2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Introduction: </a:t>
            </a: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Era of Data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20987" y="2590800"/>
            <a:ext cx="3860230" cy="129266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Blip>
                <a:blip r:embed="rId2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DA, ML &amp; AI: Knowledge Base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Statistics &amp; Mathematics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Computer Programming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Data Visualization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21187" y="3657600"/>
            <a:ext cx="4495800" cy="129266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Blip>
                <a:blip r:embed="rId2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DA, ML &amp; AI: Oil &amp; Gas Applications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Oil and Gas Data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Applications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Company Examples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92787" y="4797552"/>
            <a:ext cx="4953000" cy="104644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Blip>
                <a:blip r:embed="rId2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DA, ML &amp; AI: How to Acquire the skills?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Working Platforms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Learning Resources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697787" y="5715000"/>
            <a:ext cx="3453591" cy="4001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buSzPct val="100000"/>
              <a:buBlip>
                <a:blip r:embed="rId2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Conclusions</a:t>
            </a:r>
            <a:endParaRPr lang="en-US" sz="20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663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11160844" cy="63094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Learning Resources</a:t>
            </a:r>
          </a:p>
          <a:p>
            <a:pPr>
              <a:buSzPct val="100000"/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Big Data University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Cognitive Courses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 err="1">
                <a:solidFill>
                  <a:srgbClr val="002060"/>
                </a:solidFill>
                <a:latin typeface="Garamond" panose="02020404030301010803" pitchFamily="18" charset="0"/>
              </a:rPr>
              <a:t>edX</a:t>
            </a: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MIT OCW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 err="1">
                <a:solidFill>
                  <a:srgbClr val="002060"/>
                </a:solidFill>
                <a:latin typeface="Garamond" panose="02020404030301010803" pitchFamily="18" charset="0"/>
              </a:rPr>
              <a:t>Kaggle</a:t>
            </a: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 – a community of data scientists – contain lots of data</a:t>
            </a:r>
          </a:p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Acquiring Nascent Skills for 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HOW TO ACQUIRE THE SKILLS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187" y="1143000"/>
            <a:ext cx="1790886" cy="115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587" y="2759601"/>
            <a:ext cx="20002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3426678"/>
            <a:ext cx="1709737" cy="992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75" y="4572000"/>
            <a:ext cx="976312" cy="97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787" y="5562600"/>
            <a:ext cx="19526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0905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7975" y="2438400"/>
            <a:ext cx="11160844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DA, ML and AI are technologies that would certainly impact the oil and gas value chain in the emerging future. In order to leverage on this, young graduates should acquire these skills.  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Acquiring Nascent Skills for 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83442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354387" y="1447800"/>
            <a:ext cx="5715000" cy="424731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6000" b="1" dirty="0">
                <a:solidFill>
                  <a:srgbClr val="002060"/>
                </a:solidFill>
                <a:latin typeface="Garamond" panose="02020404030301010803" pitchFamily="18" charset="0"/>
              </a:rPr>
              <a:t>THANK YOU FOR LISTENING!!!</a:t>
            </a:r>
            <a:endParaRPr lang="en-US" sz="6000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" y="1"/>
            <a:ext cx="12195175" cy="457199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Acquiring Nascent Skills for 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566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11160844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buSzPct val="100000"/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Acquiring Nascent Skills for Emerging Oil &amp; Gas Opportunities: Data Analytics, Machine Learning &amp; Artificial Intelligence </a:t>
            </a:r>
            <a:r>
              <a:rPr lang="en-US" sz="1800" b="1" dirty="0">
                <a:solidFill>
                  <a:schemeClr val="bg1"/>
                </a:solidFill>
                <a:latin typeface="Garamond" panose="02020404030301010803" pitchFamily="18" charset="0"/>
              </a:rPr>
              <a:t>– </a:t>
            </a:r>
            <a:r>
              <a:rPr lang="en-US" sz="1800" dirty="0">
                <a:solidFill>
                  <a:schemeClr val="bg1"/>
                </a:solidFill>
                <a:latin typeface="Garamond" panose="02020404030301010803" pitchFamily="18" charset="0"/>
              </a:rPr>
              <a:t>Orodu, O. D</a:t>
            </a:r>
          </a:p>
          <a:p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BIBLIOGRAPY</a:t>
            </a:r>
          </a:p>
        </p:txBody>
      </p:sp>
      <p:sp>
        <p:nvSpPr>
          <p:cNvPr id="2" name="Rectangle 1"/>
          <p:cNvSpPr/>
          <p:nvPr/>
        </p:nvSpPr>
        <p:spPr>
          <a:xfrm>
            <a:off x="276033" y="1129070"/>
            <a:ext cx="10622153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Ralph Jacobson (2013). IBM Consumer Products Industry Blog, </a:t>
            </a:r>
            <a:r>
              <a:rPr lang="en-US" dirty="0">
                <a:hlinkClick r:id="rId4"/>
              </a:rPr>
              <a:t>https://www.ibm.com/blogs/insights-on-business/consumer-products/2-5-quintillion-bytes-of-data-created-every-day-how-does-cpg-retail-manage-it/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Tukey, J. W. (1977). Exploratory data analysis. Reading, MA: Addison-Wesley.</a:t>
            </a:r>
          </a:p>
        </p:txBody>
      </p:sp>
    </p:spTree>
    <p:extLst>
      <p:ext uri="{BB962C8B-B14F-4D97-AF65-F5344CB8AC3E}">
        <p14:creationId xmlns:p14="http://schemas.microsoft.com/office/powerpoint/2010/main" val="667738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11237044" cy="230832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Era of Data</a:t>
            </a:r>
          </a:p>
          <a:p>
            <a:pPr marL="342900" indent="-342900">
              <a:lnSpc>
                <a:spcPct val="20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It is the age of data. Data is everywhere!!!</a:t>
            </a:r>
          </a:p>
          <a:p>
            <a:pPr>
              <a:lnSpc>
                <a:spcPct val="200000"/>
              </a:lnSpc>
              <a:buSzPct val="100000"/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>
              <a:lnSpc>
                <a:spcPct val="200000"/>
              </a:lnSpc>
              <a:buSzPct val="100000"/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Acquiring Nascent Skills for Emerging Oil &amp; Gas Opportunities: Data Analytics, Machine Learning &amp; Artificial Intelligence </a:t>
            </a:r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INTRODUCTION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03466" y="3729097"/>
            <a:ext cx="403396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Technology makes it possible to capture and store vast quantities of data</a:t>
            </a:r>
          </a:p>
          <a:p>
            <a:pPr marL="342900" indent="-342900"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Amount of data is growing. 2.5 billion gigabytes of data generated everyday in 2012. [</a:t>
            </a:r>
            <a:r>
              <a:rPr lang="en-US" dirty="0">
                <a:solidFill>
                  <a:srgbClr val="FF0000"/>
                </a:solidFill>
                <a:latin typeface="Garamond" panose="02020404030301010803" pitchFamily="18" charset="0"/>
              </a:rPr>
              <a:t>1</a:t>
            </a: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82587" y="2009774"/>
            <a:ext cx="11506200" cy="4089203"/>
            <a:chOff x="382587" y="2009774"/>
            <a:chExt cx="11506200" cy="4089203"/>
          </a:xfrm>
        </p:grpSpPr>
        <p:pic>
          <p:nvPicPr>
            <p:cNvPr id="4098" name="Picture 2" descr="F:\New folder\Capture 2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587" y="2009775"/>
              <a:ext cx="1723683" cy="103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F:\New folder\Capture 3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6213" y="2009775"/>
              <a:ext cx="1781174" cy="103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F:\New folder\Capture 5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6987" y="2009775"/>
              <a:ext cx="1857375" cy="103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1" name="Picture 5" descr="F:\New folder\Capture 6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3486" y="2009774"/>
              <a:ext cx="1790701" cy="103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F:\New folder\Capture 7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114" y="2009775"/>
              <a:ext cx="1865673" cy="103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ight Arrow 1"/>
            <p:cNvSpPr/>
            <p:nvPr/>
          </p:nvSpPr>
          <p:spPr>
            <a:xfrm flipV="1">
              <a:off x="2135187" y="2574605"/>
              <a:ext cx="533400" cy="45719"/>
            </a:xfrm>
            <a:prstGeom prst="rightArrow">
              <a:avLst/>
            </a:prstGeom>
            <a:solidFill>
              <a:srgbClr val="FF0000"/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 flipV="1">
              <a:off x="4524819" y="2545081"/>
              <a:ext cx="533400" cy="45719"/>
            </a:xfrm>
            <a:prstGeom prst="rightArrow">
              <a:avLst/>
            </a:prstGeom>
            <a:solidFill>
              <a:srgbClr val="FF0000"/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 flipV="1">
              <a:off x="6988746" y="2528886"/>
              <a:ext cx="533400" cy="45719"/>
            </a:xfrm>
            <a:prstGeom prst="rightArrow">
              <a:avLst/>
            </a:prstGeom>
            <a:solidFill>
              <a:srgbClr val="FF0000"/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 flipV="1">
              <a:off x="9402528" y="2499362"/>
              <a:ext cx="533400" cy="45719"/>
            </a:xfrm>
            <a:prstGeom prst="rightArrow">
              <a:avLst/>
            </a:prstGeom>
            <a:solidFill>
              <a:srgbClr val="FF0000"/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65162" y="3048000"/>
              <a:ext cx="95853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2400"/>
                </a:spcAft>
                <a:buSzPct val="100000"/>
              </a:pPr>
              <a:r>
                <a:rPr lang="en-US" sz="1600" dirty="0">
                  <a:solidFill>
                    <a:srgbClr val="7030A0"/>
                  </a:solidFill>
                  <a:latin typeface="Garamond" panose="02020404030301010803" pitchFamily="18" charset="0"/>
                </a:rPr>
                <a:t>Stone age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127534" y="3047999"/>
              <a:ext cx="95853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2400"/>
                </a:spcAft>
                <a:buSzPct val="100000"/>
              </a:pPr>
              <a:r>
                <a:rPr lang="en-US" sz="1600" dirty="0">
                  <a:solidFill>
                    <a:srgbClr val="7030A0"/>
                  </a:solidFill>
                  <a:latin typeface="Garamond" panose="02020404030301010803" pitchFamily="18" charset="0"/>
                </a:rPr>
                <a:t>Iron age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59387" y="3047999"/>
              <a:ext cx="16763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2400"/>
                </a:spcAft>
                <a:buSzPct val="100000"/>
              </a:pPr>
              <a:r>
                <a:rPr lang="en-US" sz="1600" dirty="0">
                  <a:solidFill>
                    <a:srgbClr val="7030A0"/>
                  </a:solidFill>
                  <a:latin typeface="Garamond" panose="02020404030301010803" pitchFamily="18" charset="0"/>
                </a:rPr>
                <a:t>Industrial age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583486" y="3031122"/>
              <a:ext cx="16763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2400"/>
                </a:spcAft>
                <a:buSzPct val="100000"/>
              </a:pPr>
              <a:r>
                <a:rPr lang="en-US" sz="1600" dirty="0">
                  <a:solidFill>
                    <a:srgbClr val="7030A0"/>
                  </a:solidFill>
                  <a:latin typeface="Garamond" panose="02020404030301010803" pitchFamily="18" charset="0"/>
                </a:rPr>
                <a:t>Electronic age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517187" y="3014246"/>
              <a:ext cx="10090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2400"/>
                </a:spcAft>
                <a:buSzPct val="100000"/>
              </a:pPr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Data age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035673" y="5791200"/>
              <a:ext cx="44815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2400"/>
                </a:spcAft>
                <a:buSzPct val="100000"/>
              </a:pPr>
              <a:r>
                <a:rPr lang="en-US" sz="14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Source: IDC Data Age 2025 Whitepaper </a:t>
              </a:r>
            </a:p>
          </p:txBody>
        </p:sp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830" y="3386554"/>
            <a:ext cx="5476875" cy="2480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458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10170244" cy="107721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Era of Data</a:t>
            </a:r>
          </a:p>
          <a:p>
            <a:pPr>
              <a:lnSpc>
                <a:spcPct val="200000"/>
              </a:lnSpc>
              <a:buSzPct val="100000"/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Data </a:t>
            </a: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versus</a:t>
            </a: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 Information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Acquiring Nascent Skills for 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INTRODUCTION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55574" y="3810000"/>
            <a:ext cx="7820945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Information is what is needed for decision-making and problem-solving processes.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The process of extracting information from data is generally known as Data Mining (DM). The required body of knowledge is Data Science (DS).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Data Analytics (DA), Machine Learning (ML) and Artificial Intelligence (AI) are all parts of Data Science  </a:t>
            </a:r>
          </a:p>
        </p:txBody>
      </p:sp>
      <p:sp>
        <p:nvSpPr>
          <p:cNvPr id="8" name="Rectangle 7"/>
          <p:cNvSpPr/>
          <p:nvPr/>
        </p:nvSpPr>
        <p:spPr>
          <a:xfrm>
            <a:off x="4344987" y="3124200"/>
            <a:ext cx="7467600" cy="55399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Information: patterns, trends, insights and relationships that underlie data</a:t>
            </a:r>
          </a:p>
        </p:txBody>
      </p:sp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1497964" y="1929289"/>
            <a:ext cx="2036445" cy="129540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7036053" y="1929289"/>
            <a:ext cx="1880934" cy="12954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96987" y="3126052"/>
            <a:ext cx="2667000" cy="55399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Data: recorded facts.</a:t>
            </a:r>
          </a:p>
        </p:txBody>
      </p:sp>
      <p:pic>
        <p:nvPicPr>
          <p:cNvPr id="13" name="Picture 12"/>
          <p:cNvPicPr/>
          <p:nvPr/>
        </p:nvPicPr>
        <p:blipFill rotWithShape="1">
          <a:blip r:embed="rId6"/>
          <a:srcRect t="6600"/>
          <a:stretch/>
        </p:blipFill>
        <p:spPr>
          <a:xfrm>
            <a:off x="8307387" y="4114800"/>
            <a:ext cx="28384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85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7808044" cy="550920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Data Analytics</a:t>
            </a:r>
          </a:p>
          <a:p>
            <a:pPr marL="342900" indent="-342900"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Data Analytics: a set of tasks performed on data with the aid of specialized systems and softwares in order to describe or infer the information contained in such data.</a:t>
            </a:r>
          </a:p>
          <a:p>
            <a:pPr>
              <a:buSzPct val="100000"/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 tasks include:</a:t>
            </a:r>
          </a:p>
          <a:p>
            <a:pPr marL="800100" lvl="1" indent="-342900"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FF0000"/>
                </a:solidFill>
                <a:latin typeface="Garamond" panose="02020404030301010803" pitchFamily="18" charset="0"/>
              </a:rPr>
              <a:t>Data collection</a:t>
            </a: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 – identifying sources, </a:t>
            </a:r>
            <a:r>
              <a:rPr lang="en-US" dirty="0" err="1">
                <a:solidFill>
                  <a:srgbClr val="002060"/>
                </a:solidFill>
                <a:latin typeface="Garamond" panose="02020404030301010803" pitchFamily="18" charset="0"/>
              </a:rPr>
              <a:t>subsetting</a:t>
            </a: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, assembling</a:t>
            </a:r>
          </a:p>
          <a:p>
            <a:pPr marL="800100" lvl="1" indent="-342900"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FF0000"/>
                </a:solidFill>
                <a:latin typeface="Garamond" panose="02020404030301010803" pitchFamily="18" charset="0"/>
              </a:rPr>
              <a:t>Data integration</a:t>
            </a: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 – combining data from different sources into a common format</a:t>
            </a:r>
          </a:p>
          <a:p>
            <a:pPr marL="800100" lvl="1" indent="-342900"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FF0000"/>
                </a:solidFill>
                <a:latin typeface="Garamond" panose="02020404030301010803" pitchFamily="18" charset="0"/>
              </a:rPr>
              <a:t>Data preparation </a:t>
            </a: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– manipulating and organizing data to conform it to analytics requirements</a:t>
            </a:r>
          </a:p>
          <a:p>
            <a:pPr marL="800100" lvl="1" indent="-342900"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FF0000"/>
                </a:solidFill>
                <a:latin typeface="Garamond" panose="02020404030301010803" pitchFamily="18" charset="0"/>
              </a:rPr>
              <a:t>Data cleaning </a:t>
            </a: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– fixing quality problems: errors, suspicious, omitted and duplicated data</a:t>
            </a:r>
          </a:p>
          <a:p>
            <a:pPr marL="800100" lvl="1" indent="-342900"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FF0000"/>
                </a:solidFill>
                <a:latin typeface="Garamond" panose="02020404030301010803" pitchFamily="18" charset="0"/>
              </a:rPr>
              <a:t>Data modeling </a:t>
            </a: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– fitting data into conventional models: linear regression etc.</a:t>
            </a:r>
          </a:p>
          <a:p>
            <a:pPr marL="800100" lvl="1" indent="-342900"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FF0000"/>
                </a:solidFill>
                <a:latin typeface="Garamond" panose="02020404030301010803" pitchFamily="18" charset="0"/>
              </a:rPr>
              <a:t>Data visualization </a:t>
            </a: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– presenting data with charts, graphs to aid information mining</a:t>
            </a:r>
          </a:p>
          <a:p>
            <a:pPr marL="800100" lvl="1" indent="-342900"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FF0000"/>
                </a:solidFill>
                <a:latin typeface="Garamond" panose="02020404030301010803" pitchFamily="18" charset="0"/>
              </a:rPr>
              <a:t>Data interpretation</a:t>
            </a:r>
            <a:endParaRPr lang="en-US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Acquiring Nascent Skills for 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WHAT ARE THEY?</a:t>
            </a:r>
          </a:p>
        </p:txBody>
      </p:sp>
      <p:pic>
        <p:nvPicPr>
          <p:cNvPr id="5122" name="Picture 2" descr="F:\New folder\Capture 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304" y="1808988"/>
            <a:ext cx="4289883" cy="314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214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7046044" cy="553997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Data Analytics</a:t>
            </a:r>
          </a:p>
          <a:p>
            <a:pPr marL="342900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Data analytics could be exploratory or confirmatory</a:t>
            </a:r>
          </a:p>
          <a:p>
            <a:pPr marL="342900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Exploratory Data Analysis (EDA): finds patterns and relationship – more like the work of a crime investigator [</a:t>
            </a: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2</a:t>
            </a: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]</a:t>
            </a:r>
          </a:p>
          <a:p>
            <a:pPr marL="342900" indent="-342900">
              <a:lnSpc>
                <a:spcPct val="150000"/>
              </a:lnSpc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Confirmatory Data Analysis (CDA): determines if hypothesis are true or false – more like the work of a judge [</a:t>
            </a: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2</a:t>
            </a: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]</a:t>
            </a:r>
          </a:p>
          <a:p>
            <a:pPr marL="800100" lvl="1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200000"/>
              </a:lnSpc>
              <a:buSzPct val="100000"/>
              <a:buBlip>
                <a:blip r:embed="rId4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Acquiring Nascent Skills for 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WHAT ARE THEY?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987" y="1524000"/>
            <a:ext cx="3810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587" y="3810000"/>
            <a:ext cx="354330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8342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7503244" cy="223138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Machine Learning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Machine learning refers to techniques by which machines (computers) are made to analyze data and recognize (</a:t>
            </a: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learn</a:t>
            </a: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) patterns and trends in data </a:t>
            </a: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without relying on standard rule-based programming practices.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Core of ML: making machines perform tasks based on past experiences passed to the machines as training data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Acquiring Nascent Skills for 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WHAT ARE THEY?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02" y="3086499"/>
            <a:ext cx="6991350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21587" y="3416391"/>
            <a:ext cx="44196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ML could handle larger and more complicated data and could find patterns more quickly than conventional data analytics tools.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ML requires less human effort and less assumptions .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A subfield of computer science and AI</a:t>
            </a:r>
          </a:p>
        </p:txBody>
      </p:sp>
    </p:spTree>
    <p:extLst>
      <p:ext uri="{BB962C8B-B14F-4D97-AF65-F5344CB8AC3E}">
        <p14:creationId xmlns:p14="http://schemas.microsoft.com/office/powerpoint/2010/main" val="405694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42" y="1447800"/>
            <a:ext cx="4912444" cy="420390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Machine learning types/algorithms includes:</a:t>
            </a:r>
          </a:p>
          <a:p>
            <a:pPr marL="800100" lvl="1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Regression</a:t>
            </a:r>
          </a:p>
          <a:p>
            <a:pPr marL="800100" lvl="1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Classification</a:t>
            </a:r>
          </a:p>
          <a:p>
            <a:pPr marL="800100" lvl="1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Clustering</a:t>
            </a:r>
          </a:p>
          <a:p>
            <a:pPr marL="800100" lvl="1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Dimensionality reduction</a:t>
            </a:r>
          </a:p>
          <a:p>
            <a:pPr marL="800100" lvl="1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Feature extraction</a:t>
            </a:r>
          </a:p>
          <a:p>
            <a:pPr marL="800100" lvl="1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Decision tree</a:t>
            </a:r>
          </a:p>
          <a:p>
            <a:pPr marL="800100" lvl="1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Random forest</a:t>
            </a:r>
          </a:p>
          <a:p>
            <a:pPr marL="800100" lvl="1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K-nearest </a:t>
            </a:r>
            <a:r>
              <a:rPr lang="en-US" sz="2000" dirty="0" err="1">
                <a:solidFill>
                  <a:srgbClr val="002060"/>
                </a:solidFill>
                <a:latin typeface="Garamond" panose="02020404030301010803" pitchFamily="18" charset="0"/>
              </a:rPr>
              <a:t>neigbors</a:t>
            </a: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Acquiring Nascent Skills for 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WHAT ARE THEY?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0086" y="1981200"/>
            <a:ext cx="4912444" cy="332398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Two major approaches to machine learning:</a:t>
            </a:r>
          </a:p>
          <a:p>
            <a:pPr marL="800100" lvl="1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Supervised learning – train with labeled (input/output) data – to predict output for new inputs. Examples – regression, classification.</a:t>
            </a:r>
          </a:p>
          <a:p>
            <a:pPr marL="800100" lvl="1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Unsupervised learning – train with unlabeled data – to detect patterns. Examples – clustering analysis.</a:t>
            </a:r>
          </a:p>
        </p:txBody>
      </p:sp>
      <p:sp>
        <p:nvSpPr>
          <p:cNvPr id="2" name="Rectangle 1"/>
          <p:cNvSpPr/>
          <p:nvPr/>
        </p:nvSpPr>
        <p:spPr>
          <a:xfrm>
            <a:off x="4432026" y="986135"/>
            <a:ext cx="2341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Machine Learning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662" y="2514600"/>
            <a:ext cx="184785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312" y="4191000"/>
            <a:ext cx="19812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3487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7198444" cy="230832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Artificial Intelligence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Artificial intelligence (AI) is a sub-discipline of computer science with focus on developing machines (computers) capable of performing tasks requiring human intelligence. 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AI systems work by learning (from data) and improving performance over time.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Acquiring Nascent Skills for 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WHAT ARE THEY?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4" y="833783"/>
            <a:ext cx="45148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57" y="3160395"/>
            <a:ext cx="5934329" cy="270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630987" y="4495800"/>
            <a:ext cx="53308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Major application areas of AI includes: machine learning (ML), natural language processing (NLP), computer vision (CV), speech recognition, virtual assistants etc.</a:t>
            </a:r>
          </a:p>
        </p:txBody>
      </p:sp>
      <p:sp>
        <p:nvSpPr>
          <p:cNvPr id="5" name="Rectangle 4"/>
          <p:cNvSpPr/>
          <p:nvPr/>
        </p:nvSpPr>
        <p:spPr>
          <a:xfrm>
            <a:off x="490980" y="5867400"/>
            <a:ext cx="18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Garamond" panose="02020404030301010803" pitchFamily="18" charset="0"/>
              </a:rPr>
              <a:t>Source: datamation.com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106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1897364</TotalTime>
  <Words>1866</Words>
  <Application>Microsoft Office PowerPoint</Application>
  <PresentationFormat>Custom</PresentationFormat>
  <Paragraphs>239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Garamond</vt:lpstr>
      <vt:lpstr>Georgia</vt:lpstr>
      <vt:lpstr>Monotype Corsiva</vt:lpstr>
      <vt:lpstr>Rockwell</vt:lpstr>
      <vt:lpstr>Rockwell Condensed</vt:lpstr>
      <vt:lpstr>Wingdings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Driving Administrative Quality For Vision 10: 2022</dc:title>
  <dc:creator>HP</dc:creator>
  <cp:lastModifiedBy>HP</cp:lastModifiedBy>
  <cp:revision>615</cp:revision>
  <cp:lastPrinted>2016-03-03T06:43:29Z</cp:lastPrinted>
  <dcterms:created xsi:type="dcterms:W3CDTF">2014-01-31T21:42:27Z</dcterms:created>
  <dcterms:modified xsi:type="dcterms:W3CDTF">2023-03-25T12:34:17Z</dcterms:modified>
</cp:coreProperties>
</file>